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notesMasterIdLst>
    <p:notesMasterId r:id="rId27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notesMaster" Target="notesMasters/notesMaster1.xml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image" Target="../media/image-12-2.png"/><Relationship Id="rId3" Type="http://schemas.openxmlformats.org/officeDocument/2006/relationships/image" Target="../media/image-12-3.png"/><Relationship Id="rId4" Type="http://schemas.openxmlformats.org/officeDocument/2006/relationships/image" Target="../media/image-12-4.png"/><Relationship Id="rId5" Type="http://schemas.openxmlformats.org/officeDocument/2006/relationships/image" Target="../media/image-12-5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png"/><Relationship Id="rId2" Type="http://schemas.openxmlformats.org/officeDocument/2006/relationships/image" Target="../media/image-13-2.png"/><Relationship Id="rId3" Type="http://schemas.openxmlformats.org/officeDocument/2006/relationships/image" Target="../media/image-13-3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-1.png"/><Relationship Id="rId2" Type="http://schemas.openxmlformats.org/officeDocument/2006/relationships/image" Target="../media/image-14-2.png"/><Relationship Id="rId3" Type="http://schemas.openxmlformats.org/officeDocument/2006/relationships/image" Target="../media/image-14-3.png"/><Relationship Id="rId4" Type="http://schemas.openxmlformats.org/officeDocument/2006/relationships/image" Target="../media/image-14-4.png"/><Relationship Id="rId5" Type="http://schemas.openxmlformats.org/officeDocument/2006/relationships/image" Target="../media/image-14-5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6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7-1.png"/><Relationship Id="rId2" Type="http://schemas.openxmlformats.org/officeDocument/2006/relationships/image" Target="../media/image-17-2.png"/><Relationship Id="rId3" Type="http://schemas.openxmlformats.org/officeDocument/2006/relationships/image" Target="../media/image-17-3.png"/><Relationship Id="rId4" Type="http://schemas.openxmlformats.org/officeDocument/2006/relationships/image" Target="../media/image-17-4.png"/><Relationship Id="rId5" Type="http://schemas.openxmlformats.org/officeDocument/2006/relationships/image" Target="../media/image-17-5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8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9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0-1.png"/><Relationship Id="rId2" Type="http://schemas.openxmlformats.org/officeDocument/2006/relationships/image" Target="../media/image-20-2.png"/><Relationship Id="rId3" Type="http://schemas.openxmlformats.org/officeDocument/2006/relationships/image" Target="../media/image-20-3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1-1.png"/><Relationship Id="rId2" Type="http://schemas.openxmlformats.org/officeDocument/2006/relationships/image" Target="../media/image-21-2.png"/><Relationship Id="rId3" Type="http://schemas.openxmlformats.org/officeDocument/2006/relationships/image" Target="../media/image-21-3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3-1.png"/><Relationship Id="rId2" Type="http://schemas.openxmlformats.org/officeDocument/2006/relationships/image" Target="../media/image-23-2.png"/><Relationship Id="rId3" Type="http://schemas.openxmlformats.org/officeDocument/2006/relationships/image" Target="../media/image-23-3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4-1.png"/><Relationship Id="rId2" Type="http://schemas.openxmlformats.org/officeDocument/2006/relationships/image" Target="../media/image-24-2.png"/><Relationship Id="rId3" Type="http://schemas.openxmlformats.org/officeDocument/2006/relationships/image" Target="../media/image-24-3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0D277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0"/>
          <p:cNvSpPr txBox="1"/>
          <p:nvPr/>
        </p:nvSpPr>
        <p:spPr>
          <a:xfrm>
            <a:off x="3461275" y="4861450"/>
            <a:ext cx="5938500" cy="369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8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Полное руководство по расширенным возможностям Keycloak.
</a:t>
            </a:r>
            <a:endParaRPr lang="en-US" sz="1800" dirty="0"/>
          </a:p>
        </p:txBody>
      </p:sp>
      <p:sp>
        <p:nvSpPr>
          <p:cNvPr id="4" name="Text 1"/>
          <p:cNvSpPr txBox="1"/>
          <p:nvPr/>
        </p:nvSpPr>
        <p:spPr>
          <a:xfrm>
            <a:off x="3438300" y="2948725"/>
            <a:ext cx="8075700" cy="70800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l" indent="0" marL="0">
              <a:buNone/>
            </a:pPr>
            <a:r>
              <a:rPr lang="en-US" sz="4000" dirty="0">
                <a:solidFill>
                  <a:srgbClr val="F8F5EE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Keycloak: Интеграция и кастомизация</a:t>
            </a:r>
            <a:endParaRPr lang="en-US" sz="40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8F5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7095" y="2520900"/>
            <a:ext cx="1877686" cy="181620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 0"/>
          <p:cNvSpPr txBox="1"/>
          <p:nvPr/>
        </p:nvSpPr>
        <p:spPr>
          <a:xfrm>
            <a:off x="481625" y="3259650"/>
            <a:ext cx="3870000" cy="338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buNone/>
            </a:pPr>
            <a:r>
              <a:rPr lang="en-US" sz="1600" dirty="0">
                <a:solidFill>
                  <a:srgbClr val="0D2772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Валидация токенов в Keycloak проводится локально или через Introspection, обеспечивая доверенную авторизацию.</a:t>
            </a:r>
            <a:endParaRPr lang="en-US" sz="1600" dirty="0"/>
          </a:p>
        </p:txBody>
      </p:sp>
      <p:sp>
        <p:nvSpPr>
          <p:cNvPr id="6" name="Text 1"/>
          <p:cNvSpPr txBox="1"/>
          <p:nvPr/>
        </p:nvSpPr>
        <p:spPr>
          <a:xfrm>
            <a:off x="7840375" y="3259650"/>
            <a:ext cx="3870000" cy="338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600" dirty="0">
                <a:solidFill>
                  <a:srgbClr val="0D2772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Применение ролей и политик доступов позволяет детально настроить безопасный REST API для клиентских приложений.</a:t>
            </a:r>
            <a:endParaRPr lang="en-US" sz="1600" dirty="0"/>
          </a:p>
        </p:txBody>
      </p:sp>
      <p:sp>
        <p:nvSpPr>
          <p:cNvPr id="7" name="Text 2"/>
          <p:cNvSpPr txBox="1"/>
          <p:nvPr/>
        </p:nvSpPr>
        <p:spPr>
          <a:xfrm>
            <a:off x="11439900" y="257625"/>
            <a:ext cx="589800" cy="71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buNone/>
            </a:pPr>
            <a:r>
              <a:rPr lang="en-US" sz="1400" dirty="0">
                <a:solidFill>
                  <a:srgbClr val="0D2772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10</a:t>
            </a:r>
            <a:endParaRPr lang="en-US" sz="1400" dirty="0"/>
          </a:p>
        </p:txBody>
      </p:sp>
      <p:sp>
        <p:nvSpPr>
          <p:cNvPr id="8" name="Text 3"/>
          <p:cNvSpPr txBox="1"/>
          <p:nvPr/>
        </p:nvSpPr>
        <p:spPr>
          <a:xfrm>
            <a:off x="450575" y="487150"/>
            <a:ext cx="10566000" cy="585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3200" dirty="0">
                <a:solidFill>
                  <a:srgbClr val="0D2772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Защита бэкенд-сервисов</a:t>
            </a:r>
            <a:endParaRPr lang="en-US" sz="32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D8D8D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0"/>
          <p:cNvSpPr txBox="1"/>
          <p:nvPr/>
        </p:nvSpPr>
        <p:spPr>
          <a:xfrm>
            <a:off x="4479976" y="3458325"/>
            <a:ext cx="3142800" cy="323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500" dirty="0">
                <a:solidFill>
                  <a:srgbClr val="0D2772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Интеграция с внешними хранилищами, такими как LDAP и Active Directory, помогает синхронизировать пользователей, устраняя дублирование и облегчая централизованное управление.</a:t>
            </a:r>
            <a:endParaRPr lang="en-US" sz="1500" dirty="0"/>
          </a:p>
        </p:txBody>
      </p:sp>
      <p:sp>
        <p:nvSpPr>
          <p:cNvPr id="4" name="Text 1"/>
          <p:cNvSpPr txBox="1"/>
          <p:nvPr/>
        </p:nvSpPr>
        <p:spPr>
          <a:xfrm>
            <a:off x="8181975" y="3458325"/>
            <a:ext cx="3476700" cy="323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500" dirty="0">
                <a:solidFill>
                  <a:srgbClr val="0D2772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Пример настройки LDAP-интеграции включает конфигурацию соединения, маппинг атрибутов, а также управление доступом через административную консоль.</a:t>
            </a:r>
            <a:endParaRPr lang="en-US" sz="1500" dirty="0"/>
          </a:p>
        </p:txBody>
      </p:sp>
      <p:sp>
        <p:nvSpPr>
          <p:cNvPr id="5" name="Text 2"/>
          <p:cNvSpPr txBox="1"/>
          <p:nvPr/>
        </p:nvSpPr>
        <p:spPr>
          <a:xfrm>
            <a:off x="578100" y="3557625"/>
            <a:ext cx="3359700" cy="323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500" dirty="0">
                <a:solidFill>
                  <a:srgbClr val="0D2772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Встроенное хранилище пользователей в Keycloak позволяет управлять пользователями напрямую через административный интерфейс, обеспечивая простой доступ без необходимости в сторонних системах.</a:t>
            </a:r>
            <a:endParaRPr lang="en-US" sz="1500" dirty="0"/>
          </a:p>
        </p:txBody>
      </p:sp>
      <p:sp>
        <p:nvSpPr>
          <p:cNvPr id="6" name="Text 3"/>
          <p:cNvSpPr txBox="1"/>
          <p:nvPr/>
        </p:nvSpPr>
        <p:spPr>
          <a:xfrm>
            <a:off x="11439900" y="257625"/>
            <a:ext cx="589800" cy="71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buNone/>
            </a:pPr>
            <a:r>
              <a:rPr lang="en-US" sz="1400" dirty="0">
                <a:solidFill>
                  <a:srgbClr val="0D2772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11</a:t>
            </a:r>
            <a:endParaRPr lang="en-US" sz="1400" dirty="0"/>
          </a:p>
        </p:txBody>
      </p:sp>
      <p:sp>
        <p:nvSpPr>
          <p:cNvPr id="7" name="Text 4"/>
          <p:cNvSpPr txBox="1"/>
          <p:nvPr/>
        </p:nvSpPr>
        <p:spPr>
          <a:xfrm>
            <a:off x="450575" y="487150"/>
            <a:ext cx="10566000" cy="585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3200" dirty="0">
                <a:solidFill>
                  <a:srgbClr val="0D2772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Хранилища пользователей</a:t>
            </a:r>
            <a:endParaRPr lang="en-US" sz="32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8F5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398" y="2312790"/>
            <a:ext cx="276900" cy="22152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398" y="3434163"/>
            <a:ext cx="276900" cy="276900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398" y="4626865"/>
            <a:ext cx="276900" cy="221520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0573" y="5740975"/>
            <a:ext cx="242550" cy="323400"/>
          </a:xfrm>
          <a:prstGeom prst="rect">
            <a:avLst/>
          </a:prstGeom>
        </p:spPr>
      </p:pic>
      <p:sp>
        <p:nvSpPr>
          <p:cNvPr id="7" name="Text 0"/>
          <p:cNvSpPr txBox="1"/>
          <p:nvPr/>
        </p:nvSpPr>
        <p:spPr>
          <a:xfrm>
            <a:off x="1535150" y="2454075"/>
            <a:ext cx="9849000" cy="307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400" dirty="0">
                <a:solidFill>
                  <a:srgbClr val="0D2772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Поддержка социальных провайдеров, таких как Google, Facebook и GitHub, позволяет пользователям входить в систему через существующие учетные записи.</a:t>
            </a:r>
            <a:endParaRPr lang="en-US" sz="1400" dirty="0"/>
          </a:p>
        </p:txBody>
      </p:sp>
      <p:sp>
        <p:nvSpPr>
          <p:cNvPr id="8" name="Text 1"/>
          <p:cNvSpPr txBox="1"/>
          <p:nvPr/>
        </p:nvSpPr>
        <p:spPr>
          <a:xfrm>
            <a:off x="1535148" y="2084775"/>
            <a:ext cx="9849000" cy="369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800" dirty="0">
                <a:solidFill>
                  <a:srgbClr val="0D2772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Социальные провайдеры</a:t>
            </a:r>
            <a:endParaRPr lang="en-US" sz="1800" dirty="0"/>
          </a:p>
        </p:txBody>
      </p:sp>
      <p:sp>
        <p:nvSpPr>
          <p:cNvPr id="9" name="Text 2"/>
          <p:cNvSpPr txBox="1"/>
          <p:nvPr/>
        </p:nvSpPr>
        <p:spPr>
          <a:xfrm>
            <a:off x="11439900" y="257625"/>
            <a:ext cx="589800" cy="71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buNone/>
            </a:pPr>
            <a:r>
              <a:rPr lang="en-US" sz="1400" dirty="0">
                <a:solidFill>
                  <a:srgbClr val="0D2772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12</a:t>
            </a:r>
            <a:endParaRPr lang="en-US" sz="1400" dirty="0"/>
          </a:p>
        </p:txBody>
      </p:sp>
      <p:sp>
        <p:nvSpPr>
          <p:cNvPr id="10" name="Text 3"/>
          <p:cNvSpPr txBox="1"/>
          <p:nvPr/>
        </p:nvSpPr>
        <p:spPr>
          <a:xfrm>
            <a:off x="450575" y="487150"/>
            <a:ext cx="11200500" cy="585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3200" dirty="0">
                <a:solidFill>
                  <a:srgbClr val="0D2772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Пользовательские провайдеры идентификации</a:t>
            </a:r>
            <a:endParaRPr lang="en-US" sz="3200" dirty="0"/>
          </a:p>
        </p:txBody>
      </p:sp>
      <p:sp>
        <p:nvSpPr>
          <p:cNvPr id="11" name="Text 4"/>
          <p:cNvSpPr txBox="1"/>
          <p:nvPr/>
        </p:nvSpPr>
        <p:spPr>
          <a:xfrm>
            <a:off x="1535150" y="3603138"/>
            <a:ext cx="9849000" cy="307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400" dirty="0">
                <a:solidFill>
                  <a:srgbClr val="0D2772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Корпоративные провайдеры, такие как Azure AD и Okta, обеспечивают безопасный доступ для сотрудников и повышают корпоративную безопасность.</a:t>
            </a:r>
            <a:endParaRPr lang="en-US" sz="1400" dirty="0"/>
          </a:p>
        </p:txBody>
      </p:sp>
      <p:sp>
        <p:nvSpPr>
          <p:cNvPr id="12" name="Text 5"/>
          <p:cNvSpPr txBox="1"/>
          <p:nvPr/>
        </p:nvSpPr>
        <p:spPr>
          <a:xfrm>
            <a:off x="1535148" y="3233838"/>
            <a:ext cx="9849000" cy="369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800" dirty="0">
                <a:solidFill>
                  <a:srgbClr val="0D2772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Корпоративные провайдеры</a:t>
            </a:r>
            <a:endParaRPr lang="en-US" sz="1800" dirty="0"/>
          </a:p>
        </p:txBody>
      </p:sp>
      <p:sp>
        <p:nvSpPr>
          <p:cNvPr id="13" name="Text 6"/>
          <p:cNvSpPr txBox="1"/>
          <p:nvPr/>
        </p:nvSpPr>
        <p:spPr>
          <a:xfrm>
            <a:off x="1535150" y="4768150"/>
            <a:ext cx="9849000" cy="307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400" dirty="0">
                <a:solidFill>
                  <a:srgbClr val="0D2772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Настройка OIDC и SAML провайдеров требует заботливого маппинга атрибутов, чтобы обеспечить корректную передачу данных пользователей.</a:t>
            </a:r>
            <a:endParaRPr lang="en-US" sz="1400" dirty="0"/>
          </a:p>
        </p:txBody>
      </p:sp>
      <p:sp>
        <p:nvSpPr>
          <p:cNvPr id="14" name="Text 7"/>
          <p:cNvSpPr txBox="1"/>
          <p:nvPr/>
        </p:nvSpPr>
        <p:spPr>
          <a:xfrm>
            <a:off x="1535148" y="4398850"/>
            <a:ext cx="9849000" cy="369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800" dirty="0">
                <a:solidFill>
                  <a:srgbClr val="0D2772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Настройка провайдеров</a:t>
            </a:r>
            <a:endParaRPr lang="en-US" sz="1800" dirty="0"/>
          </a:p>
        </p:txBody>
      </p:sp>
      <p:sp>
        <p:nvSpPr>
          <p:cNvPr id="15" name="Text 8"/>
          <p:cNvSpPr txBox="1"/>
          <p:nvPr/>
        </p:nvSpPr>
        <p:spPr>
          <a:xfrm>
            <a:off x="1535150" y="5933200"/>
            <a:ext cx="9849000" cy="307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400" dirty="0">
                <a:solidFill>
                  <a:srgbClr val="0D2772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Интеграция с Google важна для обеспечения доступа и идентификации через популярные, повсеместно используемые сервисы.</a:t>
            </a:r>
            <a:endParaRPr lang="en-US" sz="1400" dirty="0"/>
          </a:p>
        </p:txBody>
      </p:sp>
      <p:sp>
        <p:nvSpPr>
          <p:cNvPr id="16" name="Text 9"/>
          <p:cNvSpPr txBox="1"/>
          <p:nvPr/>
        </p:nvSpPr>
        <p:spPr>
          <a:xfrm>
            <a:off x="1535148" y="5563900"/>
            <a:ext cx="9849000" cy="369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800" dirty="0">
                <a:solidFill>
                  <a:srgbClr val="0D2772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Пример интеграции с Google</a:t>
            </a:r>
            <a:endParaRPr lang="en-US" sz="18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8F5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7095" y="2520900"/>
            <a:ext cx="1877686" cy="181620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 0"/>
          <p:cNvSpPr txBox="1"/>
          <p:nvPr/>
        </p:nvSpPr>
        <p:spPr>
          <a:xfrm>
            <a:off x="481625" y="3259650"/>
            <a:ext cx="3870000" cy="338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buNone/>
            </a:pPr>
            <a:r>
              <a:rPr lang="en-US" sz="1600" dirty="0">
                <a:solidFill>
                  <a:srgbClr val="0D2772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Keycloak использует модульную структуру тем, что позволяет изменять внешний вид и ощущения интерфейса через CSS, HTML-шаблоны и локализованные сообщения.</a:t>
            </a:r>
            <a:endParaRPr lang="en-US" sz="1600" dirty="0"/>
          </a:p>
        </p:txBody>
      </p:sp>
      <p:sp>
        <p:nvSpPr>
          <p:cNvPr id="6" name="Text 1"/>
          <p:cNvSpPr txBox="1"/>
          <p:nvPr/>
        </p:nvSpPr>
        <p:spPr>
          <a:xfrm>
            <a:off x="7840375" y="3259650"/>
            <a:ext cx="3870000" cy="338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600" dirty="0">
                <a:solidFill>
                  <a:srgbClr val="0D2772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Создание собственной темы позволяет адаптировать интерфейс Keycloak к бренду компании, улучшая пользовательский опыт и согласованность с другими корпоративными системами.</a:t>
            </a:r>
            <a:endParaRPr lang="en-US" sz="1600" dirty="0"/>
          </a:p>
        </p:txBody>
      </p:sp>
      <p:sp>
        <p:nvSpPr>
          <p:cNvPr id="7" name="Text 2"/>
          <p:cNvSpPr txBox="1"/>
          <p:nvPr/>
        </p:nvSpPr>
        <p:spPr>
          <a:xfrm>
            <a:off x="11439900" y="257625"/>
            <a:ext cx="589800" cy="71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buNone/>
            </a:pPr>
            <a:r>
              <a:rPr lang="en-US" sz="1400" dirty="0">
                <a:solidFill>
                  <a:srgbClr val="0D2772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13</a:t>
            </a:r>
            <a:endParaRPr lang="en-US" sz="1400" dirty="0"/>
          </a:p>
        </p:txBody>
      </p:sp>
      <p:sp>
        <p:nvSpPr>
          <p:cNvPr id="8" name="Text 3"/>
          <p:cNvSpPr txBox="1"/>
          <p:nvPr/>
        </p:nvSpPr>
        <p:spPr>
          <a:xfrm>
            <a:off x="450575" y="487150"/>
            <a:ext cx="10566000" cy="585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3200" dirty="0">
                <a:solidFill>
                  <a:srgbClr val="0D2772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Темы Keycloak: кастомизация интерфейса</a:t>
            </a:r>
            <a:endParaRPr lang="en-US" sz="32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8F5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398" y="2312790"/>
            <a:ext cx="276900" cy="22152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573" y="3410913"/>
            <a:ext cx="242550" cy="323400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398" y="4599175"/>
            <a:ext cx="276900" cy="276900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3398" y="5764225"/>
            <a:ext cx="276900" cy="276900"/>
          </a:xfrm>
          <a:prstGeom prst="rect">
            <a:avLst/>
          </a:prstGeom>
        </p:spPr>
      </p:pic>
      <p:sp>
        <p:nvSpPr>
          <p:cNvPr id="7" name="Text 0"/>
          <p:cNvSpPr txBox="1"/>
          <p:nvPr/>
        </p:nvSpPr>
        <p:spPr>
          <a:xfrm>
            <a:off x="1535150" y="2454075"/>
            <a:ext cx="9849000" cy="307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400" dirty="0">
                <a:solidFill>
                  <a:srgbClr val="0D2772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JavaScript позволяет добавлять интерактивность и динамическую логику на клиентскую сторону, дополняя стандартные темы Keycloak.</a:t>
            </a:r>
            <a:endParaRPr lang="en-US" sz="1400" dirty="0"/>
          </a:p>
        </p:txBody>
      </p:sp>
      <p:sp>
        <p:nvSpPr>
          <p:cNvPr id="8" name="Text 1"/>
          <p:cNvSpPr txBox="1"/>
          <p:nvPr/>
        </p:nvSpPr>
        <p:spPr>
          <a:xfrm>
            <a:off x="1535148" y="2084775"/>
            <a:ext cx="9849000" cy="369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800" dirty="0">
                <a:solidFill>
                  <a:srgbClr val="0D2772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JavaScript для тем</a:t>
            </a:r>
            <a:endParaRPr lang="en-US" sz="1800" dirty="0"/>
          </a:p>
        </p:txBody>
      </p:sp>
      <p:sp>
        <p:nvSpPr>
          <p:cNvPr id="9" name="Text 2"/>
          <p:cNvSpPr txBox="1"/>
          <p:nvPr/>
        </p:nvSpPr>
        <p:spPr>
          <a:xfrm>
            <a:off x="11439900" y="257625"/>
            <a:ext cx="589800" cy="71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buNone/>
            </a:pPr>
            <a:r>
              <a:rPr lang="en-US" sz="1400" dirty="0">
                <a:solidFill>
                  <a:srgbClr val="0D2772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14</a:t>
            </a:r>
            <a:endParaRPr lang="en-US" sz="1400" dirty="0"/>
          </a:p>
        </p:txBody>
      </p:sp>
      <p:sp>
        <p:nvSpPr>
          <p:cNvPr id="10" name="Text 3"/>
          <p:cNvSpPr txBox="1"/>
          <p:nvPr/>
        </p:nvSpPr>
        <p:spPr>
          <a:xfrm>
            <a:off x="450575" y="487150"/>
            <a:ext cx="11200500" cy="585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3200" dirty="0">
                <a:solidFill>
                  <a:srgbClr val="0D2772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Расширение с JavaScript</a:t>
            </a:r>
            <a:endParaRPr lang="en-US" sz="3200" dirty="0"/>
          </a:p>
        </p:txBody>
      </p:sp>
      <p:sp>
        <p:nvSpPr>
          <p:cNvPr id="11" name="Text 4"/>
          <p:cNvSpPr txBox="1"/>
          <p:nvPr/>
        </p:nvSpPr>
        <p:spPr>
          <a:xfrm>
            <a:off x="1535150" y="3603138"/>
            <a:ext cx="9849000" cy="307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400" dirty="0">
                <a:solidFill>
                  <a:srgbClr val="0D2772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Обработка событий в Keycloak через JavaScript позволяет реагировать на действия пользователя и изменять поведение форм в реальном времени.</a:t>
            </a:r>
            <a:endParaRPr lang="en-US" sz="1400" dirty="0"/>
          </a:p>
        </p:txBody>
      </p:sp>
      <p:sp>
        <p:nvSpPr>
          <p:cNvPr id="12" name="Text 5"/>
          <p:cNvSpPr txBox="1"/>
          <p:nvPr/>
        </p:nvSpPr>
        <p:spPr>
          <a:xfrm>
            <a:off x="1535148" y="3233838"/>
            <a:ext cx="9849000" cy="369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800" dirty="0">
                <a:solidFill>
                  <a:srgbClr val="0D2772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Обработка событий</a:t>
            </a:r>
            <a:endParaRPr lang="en-US" sz="1800" dirty="0"/>
          </a:p>
        </p:txBody>
      </p:sp>
      <p:sp>
        <p:nvSpPr>
          <p:cNvPr id="13" name="Text 6"/>
          <p:cNvSpPr txBox="1"/>
          <p:nvPr/>
        </p:nvSpPr>
        <p:spPr>
          <a:xfrm>
            <a:off x="1535150" y="4768150"/>
            <a:ext cx="9849000" cy="307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400" dirty="0">
                <a:solidFill>
                  <a:srgbClr val="0D2772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Кастомная валидация форм через JavaScript улучшает защиту данных, обеспечивая правильность и полноту введенной информации до её отправки.</a:t>
            </a:r>
            <a:endParaRPr lang="en-US" sz="1400" dirty="0"/>
          </a:p>
        </p:txBody>
      </p:sp>
      <p:sp>
        <p:nvSpPr>
          <p:cNvPr id="14" name="Text 7"/>
          <p:cNvSpPr txBox="1"/>
          <p:nvPr/>
        </p:nvSpPr>
        <p:spPr>
          <a:xfrm>
            <a:off x="1535148" y="4398850"/>
            <a:ext cx="9849000" cy="369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800" dirty="0">
                <a:solidFill>
                  <a:srgbClr val="0D2772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Валидация форм</a:t>
            </a:r>
            <a:endParaRPr lang="en-US" sz="1800" dirty="0"/>
          </a:p>
        </p:txBody>
      </p:sp>
      <p:sp>
        <p:nvSpPr>
          <p:cNvPr id="15" name="Text 8"/>
          <p:cNvSpPr txBox="1"/>
          <p:nvPr/>
        </p:nvSpPr>
        <p:spPr>
          <a:xfrm>
            <a:off x="1535150" y="5933200"/>
            <a:ext cx="9849000" cy="307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400" dirty="0">
                <a:solidFill>
                  <a:srgbClr val="0D2772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Интеграция с внешними JavaScript-библиотеками позволяет расширять функциональность Keycloak, обеспечивая более широкие возможности для пользователей.</a:t>
            </a:r>
            <a:endParaRPr lang="en-US" sz="1400" dirty="0"/>
          </a:p>
        </p:txBody>
      </p:sp>
      <p:sp>
        <p:nvSpPr>
          <p:cNvPr id="16" name="Text 9"/>
          <p:cNvSpPr txBox="1"/>
          <p:nvPr/>
        </p:nvSpPr>
        <p:spPr>
          <a:xfrm>
            <a:off x="1535148" y="5563900"/>
            <a:ext cx="9849000" cy="369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800" dirty="0">
                <a:solidFill>
                  <a:srgbClr val="0D2772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Интеграция с JS-библиотеками</a:t>
            </a:r>
            <a:endParaRPr lang="en-US" sz="18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D8D8D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0"/>
          <p:cNvSpPr txBox="1"/>
          <p:nvPr/>
        </p:nvSpPr>
        <p:spPr>
          <a:xfrm>
            <a:off x="1532700" y="2190300"/>
            <a:ext cx="2914800" cy="323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500" dirty="0">
                <a:solidFill>
                  <a:srgbClr val="0D2772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SPI Keycloak включает в себя аутентификацию, позволяя создавать и изменять механизмы проверки пользователя, внедряя кастомные логики.</a:t>
            </a:r>
            <a:endParaRPr lang="en-US" sz="1500" dirty="0"/>
          </a:p>
        </p:txBody>
      </p:sp>
      <p:sp>
        <p:nvSpPr>
          <p:cNvPr id="4" name="Text 1"/>
          <p:cNvSpPr txBox="1"/>
          <p:nvPr/>
        </p:nvSpPr>
        <p:spPr>
          <a:xfrm>
            <a:off x="5733750" y="2190300"/>
            <a:ext cx="2914800" cy="323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500" dirty="0">
                <a:solidFill>
                  <a:srgbClr val="0D2772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Система хранения пользователей SPI устраняет ограничения на встроенное хранилище, поддерживая интеграцию с внешними базами данных и каталогами.</a:t>
            </a:r>
            <a:endParaRPr lang="en-US" sz="1500" dirty="0"/>
          </a:p>
        </p:txBody>
      </p:sp>
      <p:sp>
        <p:nvSpPr>
          <p:cNvPr id="5" name="Text 2"/>
          <p:cNvSpPr txBox="1"/>
          <p:nvPr/>
        </p:nvSpPr>
        <p:spPr>
          <a:xfrm>
            <a:off x="4144100" y="4410000"/>
            <a:ext cx="2914800" cy="323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500" dirty="0">
                <a:solidFill>
                  <a:srgbClr val="0D2772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Протоколы SPI открывают возможности для поддержки специфичных бизнес-процессов благодаря расширенной настройке протоколов.</a:t>
            </a:r>
            <a:endParaRPr lang="en-US" sz="1500" dirty="0"/>
          </a:p>
        </p:txBody>
      </p:sp>
      <p:sp>
        <p:nvSpPr>
          <p:cNvPr id="6" name="Text 3"/>
          <p:cNvSpPr txBox="1"/>
          <p:nvPr/>
        </p:nvSpPr>
        <p:spPr>
          <a:xfrm>
            <a:off x="8345150" y="4410000"/>
            <a:ext cx="2914800" cy="323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500" dirty="0">
                <a:solidFill>
                  <a:srgbClr val="0D2772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Система событий и модули авторизации позволяют интегрировать кастомные правила для событий и управлять разрешениями на уровне приложения.</a:t>
            </a:r>
            <a:endParaRPr lang="en-US" sz="1500" dirty="0"/>
          </a:p>
        </p:txBody>
      </p:sp>
      <p:sp>
        <p:nvSpPr>
          <p:cNvPr id="7" name="Text 4"/>
          <p:cNvSpPr txBox="1"/>
          <p:nvPr/>
        </p:nvSpPr>
        <p:spPr>
          <a:xfrm>
            <a:off x="11439900" y="257625"/>
            <a:ext cx="589800" cy="71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buNone/>
            </a:pPr>
            <a:r>
              <a:rPr lang="en-US" sz="1400" dirty="0">
                <a:solidFill>
                  <a:srgbClr val="0D2772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15</a:t>
            </a:r>
            <a:endParaRPr lang="en-US" sz="1400" dirty="0"/>
          </a:p>
        </p:txBody>
      </p:sp>
      <p:sp>
        <p:nvSpPr>
          <p:cNvPr id="8" name="Text 5"/>
          <p:cNvSpPr txBox="1"/>
          <p:nvPr/>
        </p:nvSpPr>
        <p:spPr>
          <a:xfrm>
            <a:off x="450575" y="487150"/>
            <a:ext cx="10566000" cy="585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3200" dirty="0">
                <a:solidFill>
                  <a:srgbClr val="0D2772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SPI Keycloak</a:t>
            </a:r>
            <a:endParaRPr lang="en-US" sz="32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7F5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0"/>
          <p:cNvSpPr txBox="1"/>
          <p:nvPr/>
        </p:nvSpPr>
        <p:spPr>
          <a:xfrm>
            <a:off x="1133425" y="2613000"/>
            <a:ext cx="4305000" cy="369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800" dirty="0">
                <a:solidFill>
                  <a:srgbClr val="0D2772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Эффективное проектирование и регистрация пользовательских SPI позволяет сократить время разработки на 70% благодаря автоматизации и повторному использованию кода.</a:t>
            </a:r>
            <a:endParaRPr lang="en-US" sz="1800" dirty="0"/>
          </a:p>
        </p:txBody>
      </p:sp>
      <p:sp>
        <p:nvSpPr>
          <p:cNvPr id="4" name="Text 1"/>
          <p:cNvSpPr txBox="1"/>
          <p:nvPr/>
        </p:nvSpPr>
        <p:spPr>
          <a:xfrm>
            <a:off x="3644525" y="4674150"/>
            <a:ext cx="4918200" cy="307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buNone/>
            </a:pPr>
            <a:r>
              <a:rPr lang="en-US" sz="1400" dirty="0">
                <a:solidFill>
                  <a:srgbClr val="0D2772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https://example.com/spi-efficency</a:t>
            </a:r>
            <a:endParaRPr lang="en-US" sz="1400" dirty="0"/>
          </a:p>
        </p:txBody>
      </p:sp>
      <p:sp>
        <p:nvSpPr>
          <p:cNvPr id="5" name="Text 2"/>
          <p:cNvSpPr txBox="1"/>
          <p:nvPr/>
        </p:nvSpPr>
        <p:spPr>
          <a:xfrm>
            <a:off x="11439900" y="257625"/>
            <a:ext cx="589800" cy="71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buNone/>
            </a:pPr>
            <a:r>
              <a:rPr lang="en-US" sz="1400" dirty="0">
                <a:solidFill>
                  <a:srgbClr val="0D2772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16</a:t>
            </a:r>
            <a:endParaRPr lang="en-US" sz="1400" dirty="0"/>
          </a:p>
        </p:txBody>
      </p:sp>
      <p:sp>
        <p:nvSpPr>
          <p:cNvPr id="6" name="Text 3"/>
          <p:cNvSpPr txBox="1"/>
          <p:nvPr/>
        </p:nvSpPr>
        <p:spPr>
          <a:xfrm>
            <a:off x="6581075" y="2443650"/>
            <a:ext cx="4773600" cy="708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buNone/>
            </a:pPr>
            <a:r>
              <a:rPr lang="en-US" sz="4000" dirty="0">
                <a:solidFill>
                  <a:srgbClr val="0D2772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70%</a:t>
            </a:r>
            <a:endParaRPr lang="en-US" sz="4000" dirty="0"/>
          </a:p>
        </p:txBody>
      </p:sp>
      <p:sp>
        <p:nvSpPr>
          <p:cNvPr id="7" name="Text 4"/>
          <p:cNvSpPr txBox="1"/>
          <p:nvPr/>
        </p:nvSpPr>
        <p:spPr>
          <a:xfrm>
            <a:off x="6569375" y="3239650"/>
            <a:ext cx="4773600" cy="400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buNone/>
            </a:pPr>
            <a:r>
              <a:rPr lang="en-US" sz="2000" dirty="0">
                <a:solidFill>
                  <a:srgbClr val="0D2772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Создание пользовательских SPI</a:t>
            </a:r>
            <a:endParaRPr lang="en-US" sz="20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8F5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398" y="2265321"/>
            <a:ext cx="276900" cy="316457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398" y="3434163"/>
            <a:ext cx="276900" cy="276900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398" y="4599175"/>
            <a:ext cx="276900" cy="276900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3398" y="5764225"/>
            <a:ext cx="276900" cy="276900"/>
          </a:xfrm>
          <a:prstGeom prst="rect">
            <a:avLst/>
          </a:prstGeom>
        </p:spPr>
      </p:pic>
      <p:sp>
        <p:nvSpPr>
          <p:cNvPr id="7" name="Text 0"/>
          <p:cNvSpPr txBox="1"/>
          <p:nvPr/>
        </p:nvSpPr>
        <p:spPr>
          <a:xfrm>
            <a:off x="1535150" y="2454075"/>
            <a:ext cx="9849000" cy="307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400" dirty="0">
                <a:solidFill>
                  <a:srgbClr val="0D2772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Создание пользовательских аутентификаторов позволяет расширять базовые функции аутентификации для специфических требований бизнеса.</a:t>
            </a:r>
            <a:endParaRPr lang="en-US" sz="1400" dirty="0"/>
          </a:p>
        </p:txBody>
      </p:sp>
      <p:sp>
        <p:nvSpPr>
          <p:cNvPr id="8" name="Text 1"/>
          <p:cNvSpPr txBox="1"/>
          <p:nvPr/>
        </p:nvSpPr>
        <p:spPr>
          <a:xfrm>
            <a:off x="1535148" y="2084775"/>
            <a:ext cx="9849000" cy="369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800" dirty="0">
                <a:solidFill>
                  <a:srgbClr val="0D2772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Создание аутентификаторов</a:t>
            </a:r>
            <a:endParaRPr lang="en-US" sz="1800" dirty="0"/>
          </a:p>
        </p:txBody>
      </p:sp>
      <p:sp>
        <p:nvSpPr>
          <p:cNvPr id="9" name="Text 2"/>
          <p:cNvSpPr txBox="1"/>
          <p:nvPr/>
        </p:nvSpPr>
        <p:spPr>
          <a:xfrm>
            <a:off x="11439900" y="257625"/>
            <a:ext cx="589800" cy="71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buNone/>
            </a:pPr>
            <a:r>
              <a:rPr lang="en-US" sz="1400" dirty="0">
                <a:solidFill>
                  <a:srgbClr val="0D2772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17</a:t>
            </a:r>
            <a:endParaRPr lang="en-US" sz="1400" dirty="0"/>
          </a:p>
        </p:txBody>
      </p:sp>
      <p:sp>
        <p:nvSpPr>
          <p:cNvPr id="10" name="Text 3"/>
          <p:cNvSpPr txBox="1"/>
          <p:nvPr/>
        </p:nvSpPr>
        <p:spPr>
          <a:xfrm>
            <a:off x="450575" y="487150"/>
            <a:ext cx="11200500" cy="585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3200" dirty="0">
                <a:solidFill>
                  <a:srgbClr val="0D2772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Пользовательские аутентификаторы</a:t>
            </a:r>
            <a:endParaRPr lang="en-US" sz="3200" dirty="0"/>
          </a:p>
        </p:txBody>
      </p:sp>
      <p:sp>
        <p:nvSpPr>
          <p:cNvPr id="11" name="Text 4"/>
          <p:cNvSpPr txBox="1"/>
          <p:nvPr/>
        </p:nvSpPr>
        <p:spPr>
          <a:xfrm>
            <a:off x="1535150" y="3603138"/>
            <a:ext cx="9849000" cy="307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400" dirty="0">
                <a:solidFill>
                  <a:srgbClr val="0D2772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Настроив потоки выполнения, системе можно задать порядок операций при аутентификации, улучшая удобство и безопасность.</a:t>
            </a:r>
            <a:endParaRPr lang="en-US" sz="1400" dirty="0"/>
          </a:p>
        </p:txBody>
      </p:sp>
      <p:sp>
        <p:nvSpPr>
          <p:cNvPr id="12" name="Text 5"/>
          <p:cNvSpPr txBox="1"/>
          <p:nvPr/>
        </p:nvSpPr>
        <p:spPr>
          <a:xfrm>
            <a:off x="1535148" y="3233838"/>
            <a:ext cx="9849000" cy="369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800" dirty="0">
                <a:solidFill>
                  <a:srgbClr val="0D2772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Настройка потоков</a:t>
            </a:r>
            <a:endParaRPr lang="en-US" sz="1800" dirty="0"/>
          </a:p>
        </p:txBody>
      </p:sp>
      <p:sp>
        <p:nvSpPr>
          <p:cNvPr id="13" name="Text 6"/>
          <p:cNvSpPr txBox="1"/>
          <p:nvPr/>
        </p:nvSpPr>
        <p:spPr>
          <a:xfrm>
            <a:off x="1535150" y="4768150"/>
            <a:ext cx="9849000" cy="307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400" dirty="0">
                <a:solidFill>
                  <a:srgbClr val="0D2772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Определение условий выполнения позволяет аутентификаторам адаптироваться к различным сценариям, проверяя конкретные атрибуты или права доступа.</a:t>
            </a:r>
            <a:endParaRPr lang="en-US" sz="1400" dirty="0"/>
          </a:p>
        </p:txBody>
      </p:sp>
      <p:sp>
        <p:nvSpPr>
          <p:cNvPr id="14" name="Text 7"/>
          <p:cNvSpPr txBox="1"/>
          <p:nvPr/>
        </p:nvSpPr>
        <p:spPr>
          <a:xfrm>
            <a:off x="1535148" y="4398850"/>
            <a:ext cx="9849000" cy="369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800" dirty="0">
                <a:solidFill>
                  <a:srgbClr val="0D2772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Условия выполнения</a:t>
            </a:r>
            <a:endParaRPr lang="en-US" sz="1800" dirty="0"/>
          </a:p>
        </p:txBody>
      </p:sp>
      <p:sp>
        <p:nvSpPr>
          <p:cNvPr id="15" name="Text 8"/>
          <p:cNvSpPr txBox="1"/>
          <p:nvPr/>
        </p:nvSpPr>
        <p:spPr>
          <a:xfrm>
            <a:off x="1535150" y="5933200"/>
            <a:ext cx="9849000" cy="307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400" dirty="0">
                <a:solidFill>
                  <a:srgbClr val="0D2772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Примером может служить аутентификатор для проверки особых атрибутов пользователя, как специальная редакция прав.</a:t>
            </a:r>
            <a:endParaRPr lang="en-US" sz="1400" dirty="0"/>
          </a:p>
        </p:txBody>
      </p:sp>
      <p:sp>
        <p:nvSpPr>
          <p:cNvPr id="16" name="Text 9"/>
          <p:cNvSpPr txBox="1"/>
          <p:nvPr/>
        </p:nvSpPr>
        <p:spPr>
          <a:xfrm>
            <a:off x="1535148" y="5563900"/>
            <a:ext cx="9849000" cy="369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800" dirty="0">
                <a:solidFill>
                  <a:srgbClr val="0D2772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Пример применения</a:t>
            </a:r>
            <a:endParaRPr lang="en-US" sz="180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7F5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0"/>
          <p:cNvSpPr txBox="1"/>
          <p:nvPr/>
        </p:nvSpPr>
        <p:spPr>
          <a:xfrm>
            <a:off x="1133425" y="2613000"/>
            <a:ext cx="4305000" cy="369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800" dirty="0">
                <a:solidFill>
                  <a:srgbClr val="0D2772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Кастомные маппинги востребованы среди 85% организаций, поскольку позволяют настроить передачу атрибутов пользователя и улучшить интеграцию.</a:t>
            </a:r>
            <a:endParaRPr lang="en-US" sz="1800" dirty="0"/>
          </a:p>
        </p:txBody>
      </p:sp>
      <p:sp>
        <p:nvSpPr>
          <p:cNvPr id="4" name="Text 1"/>
          <p:cNvSpPr txBox="1"/>
          <p:nvPr/>
        </p:nvSpPr>
        <p:spPr>
          <a:xfrm>
            <a:off x="3644525" y="4674150"/>
            <a:ext cx="4918200" cy="307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buNone/>
            </a:pPr>
            <a:r>
              <a:rPr lang="en-US" sz="1400" dirty="0">
                <a:solidFill>
                  <a:srgbClr val="0D2772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https://example.com/custom-mapping</a:t>
            </a:r>
            <a:endParaRPr lang="en-US" sz="1400" dirty="0"/>
          </a:p>
        </p:txBody>
      </p:sp>
      <p:sp>
        <p:nvSpPr>
          <p:cNvPr id="5" name="Text 2"/>
          <p:cNvSpPr txBox="1"/>
          <p:nvPr/>
        </p:nvSpPr>
        <p:spPr>
          <a:xfrm>
            <a:off x="11439900" y="257625"/>
            <a:ext cx="589800" cy="71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buNone/>
            </a:pPr>
            <a:r>
              <a:rPr lang="en-US" sz="1400" dirty="0">
                <a:solidFill>
                  <a:srgbClr val="0D2772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18</a:t>
            </a:r>
            <a:endParaRPr lang="en-US" sz="1400" dirty="0"/>
          </a:p>
        </p:txBody>
      </p:sp>
      <p:sp>
        <p:nvSpPr>
          <p:cNvPr id="6" name="Text 3"/>
          <p:cNvSpPr txBox="1"/>
          <p:nvPr/>
        </p:nvSpPr>
        <p:spPr>
          <a:xfrm>
            <a:off x="6581075" y="2443650"/>
            <a:ext cx="4773600" cy="708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buNone/>
            </a:pPr>
            <a:r>
              <a:rPr lang="en-US" sz="4000" dirty="0">
                <a:solidFill>
                  <a:srgbClr val="0D2772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85%</a:t>
            </a:r>
            <a:endParaRPr lang="en-US" sz="4000" dirty="0"/>
          </a:p>
        </p:txBody>
      </p:sp>
      <p:sp>
        <p:nvSpPr>
          <p:cNvPr id="7" name="Text 4"/>
          <p:cNvSpPr txBox="1"/>
          <p:nvPr/>
        </p:nvSpPr>
        <p:spPr>
          <a:xfrm>
            <a:off x="6569375" y="3239650"/>
            <a:ext cx="4773600" cy="400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buNone/>
            </a:pPr>
            <a:r>
              <a:rPr lang="en-US" sz="2000" dirty="0">
                <a:solidFill>
                  <a:srgbClr val="0D2772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Кастомные маппинги</a:t>
            </a:r>
            <a:endParaRPr lang="en-US" sz="200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8F5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0"/>
          <p:cNvSpPr txBox="1"/>
          <p:nvPr/>
        </p:nvSpPr>
        <p:spPr>
          <a:xfrm>
            <a:off x="4637350" y="3229425"/>
            <a:ext cx="2974500" cy="323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500" dirty="0">
                <a:solidFill>
                  <a:srgbClr val="0D2772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Создание и настройка кастомных слушателей событий позволяет обрабатывать и систематизировать события в соответствии с требованиями бизнеса.</a:t>
            </a:r>
            <a:endParaRPr lang="en-US" sz="1500" dirty="0"/>
          </a:p>
        </p:txBody>
      </p:sp>
      <p:sp>
        <p:nvSpPr>
          <p:cNvPr id="4" name="Text 1"/>
          <p:cNvSpPr txBox="1"/>
          <p:nvPr/>
        </p:nvSpPr>
        <p:spPr>
          <a:xfrm>
            <a:off x="8340725" y="3199300"/>
            <a:ext cx="2974500" cy="323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500" dirty="0">
                <a:solidFill>
                  <a:srgbClr val="0D2772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Интеграция с системами мониторинга позволяет использовать событийные данные для анализа безопасности и производительности приложений.</a:t>
            </a:r>
            <a:endParaRPr lang="en-US" sz="1500" dirty="0"/>
          </a:p>
        </p:txBody>
      </p:sp>
      <p:sp>
        <p:nvSpPr>
          <p:cNvPr id="5" name="Text 2"/>
          <p:cNvSpPr txBox="1"/>
          <p:nvPr/>
        </p:nvSpPr>
        <p:spPr>
          <a:xfrm>
            <a:off x="876675" y="3199300"/>
            <a:ext cx="2974500" cy="323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500" dirty="0">
                <a:solidFill>
                  <a:srgbClr val="0D2772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Keycloak предоставляет гибкую систему событий, позволяющую реагировать на действия пользователей и изменения в системе, что обеспечивает прозрачное наблюдение.</a:t>
            </a:r>
            <a:endParaRPr lang="en-US" sz="1500" dirty="0"/>
          </a:p>
        </p:txBody>
      </p:sp>
      <p:sp>
        <p:nvSpPr>
          <p:cNvPr id="6" name="Text 3"/>
          <p:cNvSpPr txBox="1"/>
          <p:nvPr/>
        </p:nvSpPr>
        <p:spPr>
          <a:xfrm>
            <a:off x="11439900" y="257625"/>
            <a:ext cx="589800" cy="71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buNone/>
            </a:pPr>
            <a:r>
              <a:rPr lang="en-US" sz="1400" dirty="0">
                <a:solidFill>
                  <a:srgbClr val="0D2772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19</a:t>
            </a:r>
            <a:endParaRPr lang="en-US" sz="1400" dirty="0"/>
          </a:p>
        </p:txBody>
      </p:sp>
      <p:sp>
        <p:nvSpPr>
          <p:cNvPr id="7" name="Text 4"/>
          <p:cNvSpPr txBox="1"/>
          <p:nvPr/>
        </p:nvSpPr>
        <p:spPr>
          <a:xfrm>
            <a:off x="450575" y="487150"/>
            <a:ext cx="10566000" cy="585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3200" dirty="0">
                <a:solidFill>
                  <a:srgbClr val="0D2772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События и слушатели в Keycloak</a:t>
            </a:r>
            <a:endParaRPr lang="en-US" sz="3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D8D8D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8549" y="0"/>
            <a:ext cx="8599002" cy="686490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 0"/>
          <p:cNvSpPr txBox="1"/>
          <p:nvPr/>
        </p:nvSpPr>
        <p:spPr>
          <a:xfrm>
            <a:off x="450575" y="4950900"/>
            <a:ext cx="4866600" cy="338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600" dirty="0">
                <a:solidFill>
                  <a:srgbClr val="0D2772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Изучите основы Keycloak, его архитектуру, стандарты протоколов, кастомизации и практические примеры.</a:t>
            </a:r>
            <a:endParaRPr lang="en-US" sz="1600" dirty="0"/>
          </a:p>
        </p:txBody>
      </p:sp>
      <p:sp>
        <p:nvSpPr>
          <p:cNvPr id="6" name="Text 1"/>
          <p:cNvSpPr txBox="1"/>
          <p:nvPr/>
        </p:nvSpPr>
        <p:spPr>
          <a:xfrm>
            <a:off x="11439900" y="257625"/>
            <a:ext cx="589800" cy="71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buNone/>
            </a:pPr>
            <a:r>
              <a:rPr lang="en-US" sz="1400" dirty="0">
                <a:solidFill>
                  <a:srgbClr val="F7F5EE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2</a:t>
            </a:r>
            <a:endParaRPr lang="en-US" sz="1400" dirty="0"/>
          </a:p>
        </p:txBody>
      </p:sp>
      <p:sp>
        <p:nvSpPr>
          <p:cNvPr id="7" name="Text 2"/>
          <p:cNvSpPr txBox="1"/>
          <p:nvPr/>
        </p:nvSpPr>
        <p:spPr>
          <a:xfrm>
            <a:off x="450575" y="487150"/>
            <a:ext cx="5066700" cy="585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3200" dirty="0">
                <a:solidFill>
                  <a:srgbClr val="0D2772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Основные темы презентации</a:t>
            </a:r>
            <a:endParaRPr lang="en-US" sz="32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7F5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450" y="1376899"/>
            <a:ext cx="11135100" cy="6154753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 0"/>
          <p:cNvSpPr txBox="1"/>
          <p:nvPr/>
        </p:nvSpPr>
        <p:spPr>
          <a:xfrm>
            <a:off x="920825" y="3208825"/>
            <a:ext cx="4864800" cy="338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600" dirty="0">
                <a:solidFill>
                  <a:srgbClr val="0D2772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Расширенная авторизация в Keycloak позволяет тонко настраивать доступ к ресурсам. Этот процесс включает установление политик и разрешений с использованием интеграции.</a:t>
            </a:r>
            <a:endParaRPr lang="en-US" sz="1600" dirty="0"/>
          </a:p>
        </p:txBody>
      </p:sp>
      <p:sp>
        <p:nvSpPr>
          <p:cNvPr id="6" name="Text 1"/>
          <p:cNvSpPr txBox="1"/>
          <p:nvPr/>
        </p:nvSpPr>
        <p:spPr>
          <a:xfrm>
            <a:off x="6406367" y="3208838"/>
            <a:ext cx="5262600" cy="338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600" dirty="0">
                <a:solidFill>
                  <a:srgbClr val="0D2772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Настройка политик включает в себя управление компонентами, такими как ресурсы и области видимости. Это позволяет контролировать доступ на уровне деталей.</a:t>
            </a:r>
            <a:endParaRPr lang="en-US" sz="1600" dirty="0"/>
          </a:p>
        </p:txBody>
      </p:sp>
      <p:sp>
        <p:nvSpPr>
          <p:cNvPr id="7" name="Text 2"/>
          <p:cNvSpPr txBox="1"/>
          <p:nvPr/>
        </p:nvSpPr>
        <p:spPr>
          <a:xfrm>
            <a:off x="11439900" y="257625"/>
            <a:ext cx="589800" cy="71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buNone/>
            </a:pPr>
            <a:r>
              <a:rPr lang="en-US" sz="1400" dirty="0">
                <a:solidFill>
                  <a:srgbClr val="0D2772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20</a:t>
            </a:r>
            <a:endParaRPr lang="en-US" sz="1400" dirty="0"/>
          </a:p>
        </p:txBody>
      </p:sp>
      <p:sp>
        <p:nvSpPr>
          <p:cNvPr id="8" name="Text 3"/>
          <p:cNvSpPr txBox="1"/>
          <p:nvPr/>
        </p:nvSpPr>
        <p:spPr>
          <a:xfrm>
            <a:off x="450575" y="487150"/>
            <a:ext cx="10566000" cy="585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3200" dirty="0">
                <a:solidFill>
                  <a:srgbClr val="0D2772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Расширенная авторизация</a:t>
            </a:r>
            <a:endParaRPr lang="en-US" sz="320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8F5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7095" y="2520900"/>
            <a:ext cx="1877686" cy="181620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 0"/>
          <p:cNvSpPr txBox="1"/>
          <p:nvPr/>
        </p:nvSpPr>
        <p:spPr>
          <a:xfrm>
            <a:off x="481625" y="3259650"/>
            <a:ext cx="3870000" cy="338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buNone/>
            </a:pPr>
            <a:r>
              <a:rPr lang="en-US" sz="1600" dirty="0">
                <a:solidFill>
                  <a:srgbClr val="0D2772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Keycloak обеспечивает защиту API через интеграцию с такими решениями, как Kong и AWS API Gateway. Это позволяет безопасно управлять доступом к ресурсам, используя аутентификацию и авторизацию.</a:t>
            </a:r>
            <a:endParaRPr lang="en-US" sz="1600" dirty="0"/>
          </a:p>
        </p:txBody>
      </p:sp>
      <p:sp>
        <p:nvSpPr>
          <p:cNvPr id="6" name="Text 1"/>
          <p:cNvSpPr txBox="1"/>
          <p:nvPr/>
        </p:nvSpPr>
        <p:spPr>
          <a:xfrm>
            <a:off x="7840375" y="3259650"/>
            <a:ext cx="3870000" cy="338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600" dirty="0">
                <a:solidFill>
                  <a:srgbClr val="0D2772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Примеры интеграции с Kong включают настройку аутентификации через Keycloak. Это позволяет использовать гибкие подходы к управлению идентификацией, улучшая защиту данных на уровне API.</a:t>
            </a:r>
            <a:endParaRPr lang="en-US" sz="1600" dirty="0"/>
          </a:p>
        </p:txBody>
      </p:sp>
      <p:sp>
        <p:nvSpPr>
          <p:cNvPr id="7" name="Text 2"/>
          <p:cNvSpPr txBox="1"/>
          <p:nvPr/>
        </p:nvSpPr>
        <p:spPr>
          <a:xfrm>
            <a:off x="11439900" y="257625"/>
            <a:ext cx="589800" cy="71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buNone/>
            </a:pPr>
            <a:r>
              <a:rPr lang="en-US" sz="1400" dirty="0">
                <a:solidFill>
                  <a:srgbClr val="0D2772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21</a:t>
            </a:r>
            <a:endParaRPr lang="en-US" sz="1400" dirty="0"/>
          </a:p>
        </p:txBody>
      </p:sp>
      <p:sp>
        <p:nvSpPr>
          <p:cNvPr id="8" name="Text 3"/>
          <p:cNvSpPr txBox="1"/>
          <p:nvPr/>
        </p:nvSpPr>
        <p:spPr>
          <a:xfrm>
            <a:off x="450575" y="487150"/>
            <a:ext cx="10566000" cy="585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3200" dirty="0">
                <a:solidFill>
                  <a:srgbClr val="0D2772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Интеграция с API Gateway</a:t>
            </a:r>
            <a:endParaRPr lang="en-US" sz="320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8F5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0"/>
          <p:cNvSpPr txBox="1"/>
          <p:nvPr/>
        </p:nvSpPr>
        <p:spPr>
          <a:xfrm>
            <a:off x="754600" y="2907000"/>
            <a:ext cx="3199800" cy="461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800" b="1" dirty="0">
                <a:solidFill>
                  <a:srgbClr val="F7F5EE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Запуск Keycloak в Docker позволяет быстро развернуть и управлять средами. Это упрощает процесс внедрения и обновления системы, обеспечивая высокую доступность сервиса.</a:t>
            </a:r>
            <a:endParaRPr lang="en-US" sz="1800" dirty="0"/>
          </a:p>
        </p:txBody>
      </p:sp>
      <p:sp>
        <p:nvSpPr>
          <p:cNvPr id="4" name="Text 1"/>
          <p:cNvSpPr txBox="1"/>
          <p:nvPr/>
        </p:nvSpPr>
        <p:spPr>
          <a:xfrm>
            <a:off x="8240099" y="2907000"/>
            <a:ext cx="3199800" cy="461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800" b="1" dirty="0">
                <a:solidFill>
                  <a:srgbClr val="F7F5EE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Масштабирование Keycloak в Kubernetes гарантирует высокую производительность даже при высокой нагрузке. Обеспечивается надёжность сервиса и его интеграция с различными применениями.</a:t>
            </a:r>
            <a:endParaRPr lang="en-US" sz="1800" dirty="0"/>
          </a:p>
        </p:txBody>
      </p:sp>
      <p:sp>
        <p:nvSpPr>
          <p:cNvPr id="5" name="Text 2"/>
          <p:cNvSpPr txBox="1"/>
          <p:nvPr/>
        </p:nvSpPr>
        <p:spPr>
          <a:xfrm>
            <a:off x="11439900" y="257625"/>
            <a:ext cx="589800" cy="71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buNone/>
            </a:pPr>
            <a:r>
              <a:rPr lang="en-US" sz="1400" dirty="0">
                <a:solidFill>
                  <a:srgbClr val="0D2772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22</a:t>
            </a:r>
            <a:endParaRPr lang="en-US" sz="1400" dirty="0"/>
          </a:p>
        </p:txBody>
      </p:sp>
      <p:sp>
        <p:nvSpPr>
          <p:cNvPr id="6" name="Text 3"/>
          <p:cNvSpPr txBox="1"/>
          <p:nvPr/>
        </p:nvSpPr>
        <p:spPr>
          <a:xfrm>
            <a:off x="450575" y="487150"/>
            <a:ext cx="10566000" cy="585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3200" dirty="0">
                <a:solidFill>
                  <a:srgbClr val="0D2772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Keycloak в контейнерах</a:t>
            </a:r>
            <a:endParaRPr lang="en-US" sz="3200" dirty="0"/>
          </a:p>
        </p:txBody>
      </p:sp>
      <p:sp>
        <p:nvSpPr>
          <p:cNvPr id="7" name="Text 4"/>
          <p:cNvSpPr txBox="1"/>
          <p:nvPr/>
        </p:nvSpPr>
        <p:spPr>
          <a:xfrm>
            <a:off x="4512075" y="2907000"/>
            <a:ext cx="3199800" cy="461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800" b="1" dirty="0">
                <a:solidFill>
                  <a:srgbClr val="0D2772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Использование Kubernetes для оркестрации включает применение Keycloak Operator и Helm Charts. Это автоматизирует развертывание и масштабирование, упрощая управление конфигурацией в облаке.</a:t>
            </a:r>
            <a:endParaRPr lang="en-US" sz="180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8F5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7095" y="2520900"/>
            <a:ext cx="1877686" cy="181620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 0"/>
          <p:cNvSpPr txBox="1"/>
          <p:nvPr/>
        </p:nvSpPr>
        <p:spPr>
          <a:xfrm>
            <a:off x="481625" y="3259650"/>
            <a:ext cx="3870000" cy="338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buNone/>
            </a:pPr>
            <a:r>
              <a:rPr lang="en-US" sz="1600" dirty="0">
                <a:solidFill>
                  <a:srgbClr val="0D2772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Эффективный мониторинг Keycloak включает использование Prometheus для сбора метрик. Логирование помогает отслеживать состояние системы и диагностировать возможные проблемы.</a:t>
            </a:r>
            <a:endParaRPr lang="en-US" sz="1600" dirty="0"/>
          </a:p>
        </p:txBody>
      </p:sp>
      <p:sp>
        <p:nvSpPr>
          <p:cNvPr id="6" name="Text 1"/>
          <p:cNvSpPr txBox="1"/>
          <p:nvPr/>
        </p:nvSpPr>
        <p:spPr>
          <a:xfrm>
            <a:off x="7840375" y="3259650"/>
            <a:ext cx="3870000" cy="338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600" dirty="0">
                <a:solidFill>
                  <a:srgbClr val="0D2772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Интеграция с DevOps инструментами, такими как Grafana, позволяет настроить визуализацию метрик. Это способствует лучшему пониманию производительности Keycloak в реальном времени.</a:t>
            </a:r>
            <a:endParaRPr lang="en-US" sz="1600" dirty="0"/>
          </a:p>
        </p:txBody>
      </p:sp>
      <p:sp>
        <p:nvSpPr>
          <p:cNvPr id="7" name="Text 2"/>
          <p:cNvSpPr txBox="1"/>
          <p:nvPr/>
        </p:nvSpPr>
        <p:spPr>
          <a:xfrm>
            <a:off x="11439900" y="257625"/>
            <a:ext cx="589800" cy="71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buNone/>
            </a:pPr>
            <a:r>
              <a:rPr lang="en-US" sz="1400" dirty="0">
                <a:solidFill>
                  <a:srgbClr val="0D2772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23</a:t>
            </a:r>
            <a:endParaRPr lang="en-US" sz="1400" dirty="0"/>
          </a:p>
        </p:txBody>
      </p:sp>
      <p:sp>
        <p:nvSpPr>
          <p:cNvPr id="8" name="Text 3"/>
          <p:cNvSpPr txBox="1"/>
          <p:nvPr/>
        </p:nvSpPr>
        <p:spPr>
          <a:xfrm>
            <a:off x="450575" y="487150"/>
            <a:ext cx="10566000" cy="585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3200" dirty="0">
                <a:solidFill>
                  <a:srgbClr val="0D2772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Мониторинг Keycloak</a:t>
            </a:r>
            <a:endParaRPr lang="en-US" sz="320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8F5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709" y="1143150"/>
            <a:ext cx="5394332" cy="526410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 0"/>
          <p:cNvSpPr txBox="1"/>
          <p:nvPr/>
        </p:nvSpPr>
        <p:spPr>
          <a:xfrm>
            <a:off x="6585300" y="1836725"/>
            <a:ext cx="5073300" cy="369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800" b="1" dirty="0">
                <a:solidFill>
                  <a:srgbClr val="0D2772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Центральный IdP и клиентские приложения</a:t>
            </a:r>
            <a:pPr algn="l" indent="0" marL="0">
              <a:buNone/>
            </a:pPr>
            <a:r>
              <a:rPr lang="en-US" sz="1800" b="1" dirty="0">
                <a:solidFill>
                  <a:srgbClr val="0D2772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
</a:t>
            </a:r>
            <a:pPr algn="l" indent="0" marL="0">
              <a:buNone/>
            </a:pPr>
            <a:r>
              <a:rPr lang="en-US" sz="1400" dirty="0">
                <a:solidFill>
                  <a:srgbClr val="0D2772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Keycloak выступает в роли центрального провайдера идентификации (IdP), управляя доступом к множественным клиентским приложениям. Это централизует управление идентификацией, обеспечивая безопасность и унификацию процессов.</a:t>
            </a:r>
            <a:endParaRPr lang="en-US" sz="1800" dirty="0"/>
          </a:p>
        </p:txBody>
      </p:sp>
      <p:sp>
        <p:nvSpPr>
          <p:cNvPr id="6" name="Text 1"/>
          <p:cNvSpPr txBox="1"/>
          <p:nvPr/>
        </p:nvSpPr>
        <p:spPr>
          <a:xfrm>
            <a:off x="11439900" y="257625"/>
            <a:ext cx="589800" cy="71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buNone/>
            </a:pPr>
            <a:r>
              <a:rPr lang="en-US" sz="1400" dirty="0">
                <a:solidFill>
                  <a:srgbClr val="0D2772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24</a:t>
            </a:r>
            <a:endParaRPr lang="en-US" sz="1400" dirty="0"/>
          </a:p>
        </p:txBody>
      </p:sp>
      <p:sp>
        <p:nvSpPr>
          <p:cNvPr id="7" name="Text 2"/>
          <p:cNvSpPr txBox="1"/>
          <p:nvPr/>
        </p:nvSpPr>
        <p:spPr>
          <a:xfrm>
            <a:off x="450575" y="487150"/>
            <a:ext cx="10566000" cy="585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3200" dirty="0">
                <a:solidFill>
                  <a:srgbClr val="0D2772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Сценарий использования: Микросервисная архитектура с Keycloak</a:t>
            </a:r>
            <a:endParaRPr lang="en-US" sz="3200" dirty="0"/>
          </a:p>
        </p:txBody>
      </p:sp>
      <p:sp>
        <p:nvSpPr>
          <p:cNvPr id="8" name="Text 3"/>
          <p:cNvSpPr txBox="1"/>
          <p:nvPr/>
        </p:nvSpPr>
        <p:spPr>
          <a:xfrm>
            <a:off x="6585300" y="4056700"/>
            <a:ext cx="5073300" cy="369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800" b="1" dirty="0">
                <a:solidFill>
                  <a:srgbClr val="0D2772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Потоки данных и интеграция</a:t>
            </a:r>
            <a:pPr algn="l" indent="0" marL="0">
              <a:buNone/>
            </a:pPr>
            <a:r>
              <a:rPr lang="en-US" sz="1800" b="1" dirty="0">
                <a:solidFill>
                  <a:srgbClr val="0D2772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
</a:t>
            </a:r>
            <a:pPr algn="l" indent="0" marL="0">
              <a:buNone/>
            </a:pPr>
            <a:r>
              <a:rPr lang="en-US" sz="1400" dirty="0">
                <a:solidFill>
                  <a:srgbClr val="0D2772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Интеграция API Gateway обеспечивает безопасное взаимодействие микросервисов. Потоки данных контролируются через унифицированные политики авторизации, что повышает защиту и упрощает администрирование.</a:t>
            </a:r>
            <a:endParaRPr lang="en-US" sz="1800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0D277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0"/>
          <p:cNvSpPr txBox="1"/>
          <p:nvPr/>
        </p:nvSpPr>
        <p:spPr>
          <a:xfrm>
            <a:off x="599725" y="2728650"/>
            <a:ext cx="6332400" cy="369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800" dirty="0">
                <a:solidFill>
                  <a:srgbClr val="F7F5EE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Расширенные интеграции Keycloak усиливают безопасность и упрощают управление идентификацией. Следование лучшим практикам и рекомендациям делает системы более надежными. Полезные ресурсы включают документацию и экспертные сообщества.</a:t>
            </a:r>
            <a:endParaRPr lang="en-US" sz="1800" dirty="0"/>
          </a:p>
        </p:txBody>
      </p:sp>
      <p:sp>
        <p:nvSpPr>
          <p:cNvPr id="4" name="Text 1"/>
          <p:cNvSpPr txBox="1"/>
          <p:nvPr/>
        </p:nvSpPr>
        <p:spPr>
          <a:xfrm>
            <a:off x="11439900" y="257625"/>
            <a:ext cx="589800" cy="71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buNone/>
            </a:pPr>
            <a:r>
              <a:rPr lang="en-US" sz="1400" dirty="0">
                <a:solidFill>
                  <a:srgbClr val="F7F5EE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25</a:t>
            </a:r>
            <a:endParaRPr lang="en-US" sz="1400" dirty="0"/>
          </a:p>
        </p:txBody>
      </p:sp>
      <p:sp>
        <p:nvSpPr>
          <p:cNvPr id="5" name="Text 2"/>
          <p:cNvSpPr txBox="1"/>
          <p:nvPr/>
        </p:nvSpPr>
        <p:spPr>
          <a:xfrm>
            <a:off x="450575" y="487150"/>
            <a:ext cx="5246400" cy="585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3200" dirty="0">
                <a:solidFill>
                  <a:srgbClr val="F7F5EE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Итоги и полезные ресурсы</a:t>
            </a:r>
            <a:endParaRPr lang="en-US" sz="32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8F5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0"/>
          <p:cNvSpPr txBox="1"/>
          <p:nvPr/>
        </p:nvSpPr>
        <p:spPr>
          <a:xfrm>
            <a:off x="450575" y="487150"/>
            <a:ext cx="10566000" cy="585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3200" dirty="0">
                <a:solidFill>
                  <a:srgbClr val="0D2772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Эволюция Keycloak</a:t>
            </a:r>
            <a:endParaRPr lang="en-US" sz="3200" dirty="0"/>
          </a:p>
        </p:txBody>
      </p:sp>
      <p:sp>
        <p:nvSpPr>
          <p:cNvPr id="4" name="Text 1"/>
          <p:cNvSpPr txBox="1"/>
          <p:nvPr/>
        </p:nvSpPr>
        <p:spPr>
          <a:xfrm>
            <a:off x="1294925" y="2513800"/>
            <a:ext cx="3169200" cy="369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800" b="1" dirty="0">
                <a:solidFill>
                  <a:srgbClr val="0D2772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2014
</a:t>
            </a:r>
            <a:pPr algn="l" indent="0" marL="0">
              <a:buNone/>
            </a:pPr>
            <a:r>
              <a:rPr lang="en-US" sz="1400" dirty="0">
                <a:solidFill>
                  <a:srgbClr val="0D2772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Запуск проекта Keycloak в рамках сообщества, ориентированный на управление доступом и идентификацией.</a:t>
            </a:r>
            <a:endParaRPr lang="en-US" sz="1800" dirty="0"/>
          </a:p>
        </p:txBody>
      </p:sp>
      <p:sp>
        <p:nvSpPr>
          <p:cNvPr id="5" name="Text 2"/>
          <p:cNvSpPr txBox="1"/>
          <p:nvPr/>
        </p:nvSpPr>
        <p:spPr>
          <a:xfrm>
            <a:off x="4683075" y="4671275"/>
            <a:ext cx="3169200" cy="369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800" b="1" dirty="0">
                <a:solidFill>
                  <a:srgbClr val="0D2772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2016
</a:t>
            </a:r>
            <a:pPr algn="l" indent="0" marL="0">
              <a:buNone/>
            </a:pPr>
            <a:r>
              <a:rPr lang="en-US" sz="1400" dirty="0">
                <a:solidFill>
                  <a:srgbClr val="0D2772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Внедрение многофакторной аутентификации и поддержки социальных идентификаторов.</a:t>
            </a:r>
            <a:endParaRPr lang="en-US" sz="1800" dirty="0"/>
          </a:p>
        </p:txBody>
      </p:sp>
      <p:sp>
        <p:nvSpPr>
          <p:cNvPr id="6" name="Text 3"/>
          <p:cNvSpPr txBox="1"/>
          <p:nvPr/>
        </p:nvSpPr>
        <p:spPr>
          <a:xfrm>
            <a:off x="8113500" y="2271525"/>
            <a:ext cx="3169200" cy="369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800" b="1" dirty="0">
                <a:solidFill>
                  <a:srgbClr val="0D2772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2019
</a:t>
            </a:r>
            <a:pPr algn="l" indent="0" marL="0">
              <a:buNone/>
            </a:pPr>
            <a:r>
              <a:rPr lang="en-US" sz="1400" dirty="0">
                <a:solidFill>
                  <a:srgbClr val="0D2772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Обновление платформы с улучшением интеграционных возможностей и кастомизации.</a:t>
            </a:r>
            <a:endParaRPr lang="en-US" sz="18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8F5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7095" y="2520900"/>
            <a:ext cx="1877686" cy="181620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 0"/>
          <p:cNvSpPr txBox="1"/>
          <p:nvPr/>
        </p:nvSpPr>
        <p:spPr>
          <a:xfrm>
            <a:off x="481625" y="3259650"/>
            <a:ext cx="3870000" cy="338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buNone/>
            </a:pPr>
            <a:r>
              <a:rPr lang="en-US" sz="1600" dirty="0">
                <a:solidFill>
                  <a:srgbClr val="0D2772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Keycloak состоит из множества подструктур, таких как реалмы, создающие сценарии разграничения и унификации доступа.</a:t>
            </a:r>
            <a:endParaRPr lang="en-US" sz="1600" dirty="0"/>
          </a:p>
        </p:txBody>
      </p:sp>
      <p:sp>
        <p:nvSpPr>
          <p:cNvPr id="6" name="Text 1"/>
          <p:cNvSpPr txBox="1"/>
          <p:nvPr/>
        </p:nvSpPr>
        <p:spPr>
          <a:xfrm>
            <a:off x="7840375" y="3259650"/>
            <a:ext cx="3870000" cy="338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600" dirty="0">
                <a:solidFill>
                  <a:srgbClr val="0D2772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Клиенты и адаптеры позволяют интегрировать разнообразные приложения, регулируя доступ и управление пользователями.</a:t>
            </a:r>
            <a:endParaRPr lang="en-US" sz="1600" dirty="0"/>
          </a:p>
        </p:txBody>
      </p:sp>
      <p:sp>
        <p:nvSpPr>
          <p:cNvPr id="7" name="Text 2"/>
          <p:cNvSpPr txBox="1"/>
          <p:nvPr/>
        </p:nvSpPr>
        <p:spPr>
          <a:xfrm>
            <a:off x="11439900" y="257625"/>
            <a:ext cx="589800" cy="71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buNone/>
            </a:pPr>
            <a:r>
              <a:rPr lang="en-US" sz="1400" dirty="0">
                <a:solidFill>
                  <a:srgbClr val="0D2772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4</a:t>
            </a:r>
            <a:endParaRPr lang="en-US" sz="1400" dirty="0"/>
          </a:p>
        </p:txBody>
      </p:sp>
      <p:sp>
        <p:nvSpPr>
          <p:cNvPr id="8" name="Text 3"/>
          <p:cNvSpPr txBox="1"/>
          <p:nvPr/>
        </p:nvSpPr>
        <p:spPr>
          <a:xfrm>
            <a:off x="450575" y="487150"/>
            <a:ext cx="10566000" cy="585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3200" dirty="0">
                <a:solidFill>
                  <a:srgbClr val="0D2772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Архитектура Keycloak</a:t>
            </a:r>
            <a:endParaRPr lang="en-US" sz="32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8F5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7095" y="2520900"/>
            <a:ext cx="1877686" cy="181620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 0"/>
          <p:cNvSpPr txBox="1"/>
          <p:nvPr/>
        </p:nvSpPr>
        <p:spPr>
          <a:xfrm>
            <a:off x="481625" y="3259650"/>
            <a:ext cx="3870000" cy="338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buNone/>
            </a:pPr>
            <a:r>
              <a:rPr lang="en-US" sz="1600" dirty="0">
                <a:solidFill>
                  <a:srgbClr val="0D2772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OAuth 2.0 предоставляет различные потоки аутентификации и позволяет эффективно управлять токенами доступа.</a:t>
            </a:r>
            <a:endParaRPr lang="en-US" sz="1600" dirty="0"/>
          </a:p>
        </p:txBody>
      </p:sp>
      <p:sp>
        <p:nvSpPr>
          <p:cNvPr id="6" name="Text 1"/>
          <p:cNvSpPr txBox="1"/>
          <p:nvPr/>
        </p:nvSpPr>
        <p:spPr>
          <a:xfrm>
            <a:off x="7840375" y="3259650"/>
            <a:ext cx="3870000" cy="338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600" dirty="0">
                <a:solidFill>
                  <a:srgbClr val="0D2772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OpenID Connect расширяет возможности OAuth 2.0, включая механизм получения ID токенов и доступа к UserInfo.</a:t>
            </a:r>
            <a:endParaRPr lang="en-US" sz="1600" dirty="0"/>
          </a:p>
        </p:txBody>
      </p:sp>
      <p:sp>
        <p:nvSpPr>
          <p:cNvPr id="7" name="Text 2"/>
          <p:cNvSpPr txBox="1"/>
          <p:nvPr/>
        </p:nvSpPr>
        <p:spPr>
          <a:xfrm>
            <a:off x="11439900" y="257625"/>
            <a:ext cx="589800" cy="71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buNone/>
            </a:pPr>
            <a:r>
              <a:rPr lang="en-US" sz="1400" dirty="0">
                <a:solidFill>
                  <a:srgbClr val="0D2772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5</a:t>
            </a:r>
            <a:endParaRPr lang="en-US" sz="1400" dirty="0"/>
          </a:p>
        </p:txBody>
      </p:sp>
      <p:sp>
        <p:nvSpPr>
          <p:cNvPr id="8" name="Text 3"/>
          <p:cNvSpPr txBox="1"/>
          <p:nvPr/>
        </p:nvSpPr>
        <p:spPr>
          <a:xfrm>
            <a:off x="450575" y="487150"/>
            <a:ext cx="10566000" cy="585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3200" dirty="0">
                <a:solidFill>
                  <a:srgbClr val="0D2772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Обзор интеграционных протоколов</a:t>
            </a:r>
            <a:endParaRPr lang="en-US" sz="32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8F5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398" y="2285100"/>
            <a:ext cx="276900" cy="27690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398" y="3434163"/>
            <a:ext cx="276900" cy="276900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398" y="4599175"/>
            <a:ext cx="276900" cy="276900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3398" y="5764225"/>
            <a:ext cx="276900" cy="276900"/>
          </a:xfrm>
          <a:prstGeom prst="rect">
            <a:avLst/>
          </a:prstGeom>
        </p:spPr>
      </p:pic>
      <p:sp>
        <p:nvSpPr>
          <p:cNvPr id="7" name="Text 0"/>
          <p:cNvSpPr txBox="1"/>
          <p:nvPr/>
        </p:nvSpPr>
        <p:spPr>
          <a:xfrm>
            <a:off x="1535150" y="2454075"/>
            <a:ext cx="9849000" cy="307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400" dirty="0">
                <a:solidFill>
                  <a:srgbClr val="0D2772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Настройка OAuth 2.0/OIDC клиентов включает в себя создание клиентов и применяемых областьвидимостей.</a:t>
            </a:r>
            <a:endParaRPr lang="en-US" sz="1400" dirty="0"/>
          </a:p>
        </p:txBody>
      </p:sp>
      <p:sp>
        <p:nvSpPr>
          <p:cNvPr id="8" name="Text 1"/>
          <p:cNvSpPr txBox="1"/>
          <p:nvPr/>
        </p:nvSpPr>
        <p:spPr>
          <a:xfrm>
            <a:off x="1535148" y="2084775"/>
            <a:ext cx="9849000" cy="369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800" dirty="0">
                <a:solidFill>
                  <a:srgbClr val="0D2772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Клиенты OAuth 2.0/OIDC</a:t>
            </a:r>
            <a:endParaRPr lang="en-US" sz="1800" dirty="0"/>
          </a:p>
        </p:txBody>
      </p:sp>
      <p:sp>
        <p:nvSpPr>
          <p:cNvPr id="9" name="Text 2"/>
          <p:cNvSpPr txBox="1"/>
          <p:nvPr/>
        </p:nvSpPr>
        <p:spPr>
          <a:xfrm>
            <a:off x="11439900" y="257625"/>
            <a:ext cx="589800" cy="71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buNone/>
            </a:pPr>
            <a:r>
              <a:rPr lang="en-US" sz="1400" dirty="0">
                <a:solidFill>
                  <a:srgbClr val="0D2772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6</a:t>
            </a:r>
            <a:endParaRPr lang="en-US" sz="1400" dirty="0"/>
          </a:p>
        </p:txBody>
      </p:sp>
      <p:sp>
        <p:nvSpPr>
          <p:cNvPr id="10" name="Text 3"/>
          <p:cNvSpPr txBox="1"/>
          <p:nvPr/>
        </p:nvSpPr>
        <p:spPr>
          <a:xfrm>
            <a:off x="450575" y="487150"/>
            <a:ext cx="11200500" cy="585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3200" dirty="0">
                <a:solidFill>
                  <a:srgbClr val="0D2772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Настройка протоколов авторизации</a:t>
            </a:r>
            <a:endParaRPr lang="en-US" sz="3200" dirty="0"/>
          </a:p>
        </p:txBody>
      </p:sp>
      <p:sp>
        <p:nvSpPr>
          <p:cNvPr id="11" name="Text 4"/>
          <p:cNvSpPr txBox="1"/>
          <p:nvPr/>
        </p:nvSpPr>
        <p:spPr>
          <a:xfrm>
            <a:off x="1535150" y="3603138"/>
            <a:ext cx="9849000" cy="307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400" dirty="0">
                <a:solidFill>
                  <a:srgbClr val="0D2772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Ключевой аспект управления токенами — это контроль их генерации и валидации на сервере.</a:t>
            </a:r>
            <a:endParaRPr lang="en-US" sz="1400" dirty="0"/>
          </a:p>
        </p:txBody>
      </p:sp>
      <p:sp>
        <p:nvSpPr>
          <p:cNvPr id="12" name="Text 5"/>
          <p:cNvSpPr txBox="1"/>
          <p:nvPr/>
        </p:nvSpPr>
        <p:spPr>
          <a:xfrm>
            <a:off x="1535148" y="3233838"/>
            <a:ext cx="9849000" cy="369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800" dirty="0">
                <a:solidFill>
                  <a:srgbClr val="0D2772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Управление токенами</a:t>
            </a:r>
            <a:endParaRPr lang="en-US" sz="1800" dirty="0"/>
          </a:p>
        </p:txBody>
      </p:sp>
      <p:sp>
        <p:nvSpPr>
          <p:cNvPr id="13" name="Text 6"/>
          <p:cNvSpPr txBox="1"/>
          <p:nvPr/>
        </p:nvSpPr>
        <p:spPr>
          <a:xfrm>
            <a:off x="1535150" y="4768150"/>
            <a:ext cx="9849000" cy="307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400" dirty="0">
                <a:solidFill>
                  <a:srgbClr val="0D2772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Корректное определение времени жизни токенов играют критическую роль в безопасности доступа.</a:t>
            </a:r>
            <a:endParaRPr lang="en-US" sz="1400" dirty="0"/>
          </a:p>
        </p:txBody>
      </p:sp>
      <p:sp>
        <p:nvSpPr>
          <p:cNvPr id="14" name="Text 7"/>
          <p:cNvSpPr txBox="1"/>
          <p:nvPr/>
        </p:nvSpPr>
        <p:spPr>
          <a:xfrm>
            <a:off x="1535148" y="4398850"/>
            <a:ext cx="9849000" cy="369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800" dirty="0">
                <a:solidFill>
                  <a:srgbClr val="0D2772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Время жизни токенов</a:t>
            </a:r>
            <a:endParaRPr lang="en-US" sz="1800" dirty="0"/>
          </a:p>
        </p:txBody>
      </p:sp>
      <p:sp>
        <p:nvSpPr>
          <p:cNvPr id="15" name="Text 8"/>
          <p:cNvSpPr txBox="1"/>
          <p:nvPr/>
        </p:nvSpPr>
        <p:spPr>
          <a:xfrm>
            <a:off x="1535150" y="5933200"/>
            <a:ext cx="9849000" cy="307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400" dirty="0">
                <a:solidFill>
                  <a:srgbClr val="0D2772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Регулярная ротация ключей улучшает безопасность, предотвращая компрометацию токенов.</a:t>
            </a:r>
            <a:endParaRPr lang="en-US" sz="1400" dirty="0"/>
          </a:p>
        </p:txBody>
      </p:sp>
      <p:sp>
        <p:nvSpPr>
          <p:cNvPr id="16" name="Text 9"/>
          <p:cNvSpPr txBox="1"/>
          <p:nvPr/>
        </p:nvSpPr>
        <p:spPr>
          <a:xfrm>
            <a:off x="1535148" y="5563900"/>
            <a:ext cx="9849000" cy="369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800" dirty="0">
                <a:solidFill>
                  <a:srgbClr val="0D2772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Ротация ключей подписи</a:t>
            </a:r>
            <a:endParaRPr lang="en-US" sz="18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8F5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0"/>
          <p:cNvSpPr txBox="1"/>
          <p:nvPr/>
        </p:nvSpPr>
        <p:spPr>
          <a:xfrm>
            <a:off x="879700" y="4134324"/>
            <a:ext cx="4180114" cy="12967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800" b="1" dirty="0">
                <a:solidFill>
                  <a:srgbClr val="0D2772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2005</a:t>
            </a:r>
            <a:pPr algn="l" indent="0" marL="0">
              <a:buNone/>
            </a:pPr>
            <a:r>
              <a:rPr lang="en-US" sz="1800" b="1" dirty="0">
                <a:solidFill>
                  <a:srgbClr val="0D2772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
</a:t>
            </a:r>
            <a:pPr algn="l" indent="0" marL="0">
              <a:buNone/>
            </a:pPr>
            <a:r>
              <a:rPr lang="en-US" sz="1400" dirty="0">
                <a:solidFill>
                  <a:srgbClr val="0D2772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SAML 2.0 утвержден как стандарт федеративной аутентификации, поддерживаемый многими платформами.</a:t>
            </a:r>
            <a:endParaRPr lang="en-US" sz="1800" dirty="0"/>
          </a:p>
        </p:txBody>
      </p:sp>
      <p:sp>
        <p:nvSpPr>
          <p:cNvPr id="4" name="Text 1"/>
          <p:cNvSpPr txBox="1"/>
          <p:nvPr/>
        </p:nvSpPr>
        <p:spPr>
          <a:xfrm>
            <a:off x="11439900" y="257625"/>
            <a:ext cx="589800" cy="71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buNone/>
            </a:pPr>
            <a:r>
              <a:rPr lang="en-US" sz="1400" dirty="0">
                <a:solidFill>
                  <a:srgbClr val="0D2772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7</a:t>
            </a:r>
            <a:endParaRPr lang="en-US" sz="1400" dirty="0"/>
          </a:p>
        </p:txBody>
      </p:sp>
      <p:sp>
        <p:nvSpPr>
          <p:cNvPr id="5" name="Text 2"/>
          <p:cNvSpPr txBox="1"/>
          <p:nvPr/>
        </p:nvSpPr>
        <p:spPr>
          <a:xfrm>
            <a:off x="450575" y="487150"/>
            <a:ext cx="10566000" cy="585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3200" dirty="0">
                <a:solidFill>
                  <a:srgbClr val="0D2772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Развитие SAML 2.0</a:t>
            </a:r>
            <a:endParaRPr lang="en-US" sz="3200" dirty="0"/>
          </a:p>
        </p:txBody>
      </p:sp>
      <p:sp>
        <p:nvSpPr>
          <p:cNvPr id="6" name="Text 3"/>
          <p:cNvSpPr txBox="1"/>
          <p:nvPr/>
        </p:nvSpPr>
        <p:spPr>
          <a:xfrm>
            <a:off x="4874644" y="2028294"/>
            <a:ext cx="4180114" cy="11471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800" b="1" dirty="0">
                <a:solidFill>
                  <a:srgbClr val="0D2772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2007</a:t>
            </a:r>
            <a:pPr algn="l" indent="0" marL="0">
              <a:buNone/>
            </a:pPr>
            <a:r>
              <a:rPr lang="en-US" sz="1800" b="1" dirty="0">
                <a:solidFill>
                  <a:srgbClr val="0D2772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
</a:t>
            </a:r>
            <a:pPr algn="l" indent="0" marL="0">
              <a:buNone/>
            </a:pPr>
            <a:r>
              <a:rPr lang="en-US" sz="1400" dirty="0">
                <a:solidFill>
                  <a:srgbClr val="0D2772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Расширение функциональности SAML с добавлением подписи и шифрования утверждений.</a:t>
            </a:r>
            <a:endParaRPr lang="en-US" sz="1800" dirty="0"/>
          </a:p>
        </p:txBody>
      </p:sp>
      <p:sp>
        <p:nvSpPr>
          <p:cNvPr id="7" name="Text 4"/>
          <p:cNvSpPr txBox="1"/>
          <p:nvPr/>
        </p:nvSpPr>
        <p:spPr>
          <a:xfrm>
            <a:off x="7823718" y="4137466"/>
            <a:ext cx="3732245" cy="13341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800" b="1" dirty="0">
                <a:solidFill>
                  <a:srgbClr val="0D2772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2011</a:t>
            </a:r>
            <a:pPr algn="l" indent="0" marL="0">
              <a:buNone/>
            </a:pPr>
            <a:r>
              <a:rPr lang="en-US" sz="1800" b="1" dirty="0">
                <a:solidFill>
                  <a:srgbClr val="0D2772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
</a:t>
            </a:r>
            <a:pPr algn="l" indent="0" marL="0">
              <a:buNone/>
            </a:pPr>
            <a:r>
              <a:rPr lang="en-US" sz="1400" dirty="0">
                <a:solidFill>
                  <a:srgbClr val="0D2772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Включение поддержки SP-Initiated и IdP-Initiated SSO, увеличивающее гибкость интеграций.</a:t>
            </a:r>
            <a:endParaRPr lang="en-US" sz="18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7F5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6131" y="1920575"/>
            <a:ext cx="5302538" cy="3263100"/>
          </a:xfrm>
          <a:prstGeom prst="rect">
            <a:avLst/>
          </a:prstGeom>
        </p:spPr>
      </p:pic>
      <p:sp>
        <p:nvSpPr>
          <p:cNvPr id="4" name="Text 0"/>
          <p:cNvSpPr txBox="1"/>
          <p:nvPr/>
        </p:nvSpPr>
        <p:spPr>
          <a:xfrm>
            <a:off x="5844875" y="6155600"/>
            <a:ext cx="5813700" cy="276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buNone/>
            </a:pPr>
            <a:r>
              <a:rPr lang="en-US" sz="1200" dirty="0">
                <a:solidFill>
                  <a:srgbClr val="0D2772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Тестирование клиентских адаптеров для интеграции с Keycloak, октябрь 2023 года.</a:t>
            </a:r>
            <a:endParaRPr lang="en-US" sz="1200" dirty="0"/>
          </a:p>
        </p:txBody>
      </p:sp>
      <p:sp>
        <p:nvSpPr>
          <p:cNvPr id="5" name="Text 1"/>
          <p:cNvSpPr txBox="1"/>
          <p:nvPr/>
        </p:nvSpPr>
        <p:spPr>
          <a:xfrm>
            <a:off x="11439900" y="257625"/>
            <a:ext cx="589800" cy="71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buNone/>
            </a:pPr>
            <a:r>
              <a:rPr lang="en-US" sz="1400" dirty="0">
                <a:solidFill>
                  <a:srgbClr val="0D2772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8</a:t>
            </a:r>
            <a:endParaRPr lang="en-US" sz="1400" dirty="0"/>
          </a:p>
        </p:txBody>
      </p:sp>
      <p:sp>
        <p:nvSpPr>
          <p:cNvPr id="6" name="Text 2"/>
          <p:cNvSpPr txBox="1"/>
          <p:nvPr/>
        </p:nvSpPr>
        <p:spPr>
          <a:xfrm>
            <a:off x="450575" y="487150"/>
            <a:ext cx="10566000" cy="585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3200" dirty="0">
                <a:solidFill>
                  <a:srgbClr val="0D2772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Сравнение клиентских адаптеров</a:t>
            </a:r>
            <a:endParaRPr lang="en-US" sz="3200" dirty="0"/>
          </a:p>
        </p:txBody>
      </p:sp>
      <p:sp>
        <p:nvSpPr>
          <p:cNvPr id="7" name="Text 3"/>
          <p:cNvSpPr txBox="1"/>
          <p:nvPr/>
        </p:nvSpPr>
        <p:spPr>
          <a:xfrm>
            <a:off x="565400" y="2886475"/>
            <a:ext cx="4630200" cy="307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400" dirty="0">
                <a:solidFill>
                  <a:srgbClr val="0D2772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Диаграмма иллюстрирует разницу в возможностях разных адаптеров, таких как JavaScript, Java, Node.js, .NET и другие, с акцентом на их эффективность.</a:t>
            </a:r>
            <a:endParaRPr lang="en-US" sz="1400" dirty="0"/>
          </a:p>
        </p:txBody>
      </p:sp>
      <p:sp>
        <p:nvSpPr>
          <p:cNvPr id="8" name="Text 4"/>
          <p:cNvSpPr txBox="1"/>
          <p:nvPr/>
        </p:nvSpPr>
        <p:spPr>
          <a:xfrm>
            <a:off x="565400" y="3795700"/>
            <a:ext cx="4630200" cy="307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400" dirty="0">
                <a:solidFill>
                  <a:srgbClr val="0D2772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Java и .NET адаптеры имеют лучшие возможности интеграции, однако Node.js адаптер более эффективен в асинхронной среде.</a:t>
            </a:r>
            <a:endParaRPr lang="en-US" sz="14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8F5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239" y="277663"/>
            <a:ext cx="5539472" cy="854280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 0"/>
          <p:cNvSpPr txBox="1"/>
          <p:nvPr/>
        </p:nvSpPr>
        <p:spPr>
          <a:xfrm>
            <a:off x="6536375" y="2331720"/>
            <a:ext cx="5153400" cy="369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800" b="1" dirty="0">
                <a:solidFill>
                  <a:srgbClr val="0D2772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Основы интеграции</a:t>
            </a:r>
            <a:pPr algn="l" indent="0" marL="0">
              <a:buNone/>
            </a:pPr>
            <a:r>
              <a:rPr lang="en-US" sz="1800" b="1" dirty="0">
                <a:solidFill>
                  <a:srgbClr val="0D2772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
</a:t>
            </a:r>
            <a:pPr algn="l" indent="0" marL="0">
              <a:buNone/>
            </a:pPr>
            <a:r>
              <a:rPr lang="en-US" sz="1400" dirty="0">
                <a:solidFill>
                  <a:srgbClr val="0D2772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Внедрение Keycloak в веб-приложения улучшает безопасность, обеспечивая централизованное управление доступом и аутентификацией.</a:t>
            </a:r>
            <a:endParaRPr lang="en-US" sz="1800" dirty="0"/>
          </a:p>
        </p:txBody>
      </p:sp>
      <p:sp>
        <p:nvSpPr>
          <p:cNvPr id="6" name="Text 1"/>
          <p:cNvSpPr txBox="1"/>
          <p:nvPr/>
        </p:nvSpPr>
        <p:spPr>
          <a:xfrm>
            <a:off x="6536375" y="4526280"/>
            <a:ext cx="5153400" cy="369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800" b="1" dirty="0">
                <a:solidFill>
                  <a:srgbClr val="0D2772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Конфигурация для фреймворков
</a:t>
            </a:r>
            <a:pPr algn="l" indent="0" marL="0">
              <a:buNone/>
            </a:pPr>
            <a:r>
              <a:rPr lang="en-US" sz="1800" b="1" dirty="0">
                <a:solidFill>
                  <a:srgbClr val="0D2772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
</a:t>
            </a:r>
            <a:pPr algn="l" indent="0" marL="0">
              <a:buNone/>
            </a:pPr>
            <a:r>
              <a:rPr lang="en-US" sz="1400" dirty="0">
                <a:solidFill>
                  <a:srgbClr val="0D2772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Фреймворки React, Angular и Vue.js легко интегрировать за счет адаптеров, поддерживающих пользовательские конфигурации.</a:t>
            </a:r>
            <a:endParaRPr lang="en-US" sz="1800" dirty="0"/>
          </a:p>
        </p:txBody>
      </p:sp>
      <p:sp>
        <p:nvSpPr>
          <p:cNvPr id="7" name="Text 2"/>
          <p:cNvSpPr txBox="1"/>
          <p:nvPr/>
        </p:nvSpPr>
        <p:spPr>
          <a:xfrm>
            <a:off x="11439900" y="257625"/>
            <a:ext cx="589800" cy="71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buNone/>
            </a:pPr>
            <a:r>
              <a:rPr lang="en-US" sz="1400" dirty="0">
                <a:solidFill>
                  <a:srgbClr val="0D2772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9</a:t>
            </a:r>
            <a:endParaRPr lang="en-US" sz="1400" dirty="0"/>
          </a:p>
        </p:txBody>
      </p:sp>
      <p:sp>
        <p:nvSpPr>
          <p:cNvPr id="8" name="Text 3"/>
          <p:cNvSpPr txBox="1"/>
          <p:nvPr/>
        </p:nvSpPr>
        <p:spPr>
          <a:xfrm>
            <a:off x="6536375" y="609600"/>
            <a:ext cx="5153400" cy="585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3200" dirty="0">
                <a:solidFill>
                  <a:srgbClr val="0D2772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Интеграция с веб-приложениями</a:t>
            </a:r>
            <a:endParaRPr lang="en-US" sz="32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25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2025-03-18T14:23:39Z</dcterms:created>
  <dcterms:modified xsi:type="dcterms:W3CDTF">2025-03-18T14:23:39Z</dcterms:modified>
</cp:coreProperties>
</file>